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Lato-regular.fntdata"/><Relationship Id="rId21" Type="http://schemas.openxmlformats.org/officeDocument/2006/relationships/font" Target="fonts/Montserrat-boldItalic.fntdata"/><Relationship Id="rId24" Type="http://schemas.openxmlformats.org/officeDocument/2006/relationships/font" Target="fonts/Lato-italic.fntdata"/><Relationship Id="rId23" Type="http://schemas.openxmlformats.org/officeDocument/2006/relationships/font" Target="fonts/La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2.png>
</file>

<file path=ppt/media/image3.png>
</file>

<file path=ppt/media/image4.png>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5af7931ea8_0_1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5af7931ea8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7" name="Shape 197"/>
        <p:cNvGrpSpPr/>
        <p:nvPr/>
      </p:nvGrpSpPr>
      <p:grpSpPr>
        <a:xfrm>
          <a:off x="0" y="0"/>
          <a:ext cx="0" cy="0"/>
          <a:chOff x="0" y="0"/>
          <a:chExt cx="0" cy="0"/>
        </a:xfrm>
      </p:grpSpPr>
      <p:sp>
        <p:nvSpPr>
          <p:cNvPr id="198" name="Google Shape;198;g5af7931ea8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5af7931ea8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5af7931ea8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af7931ea8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5af7931ea8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5af7931ea8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5b0423c29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5b0423c29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Google Shape;150;g5af7931ea8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5af7931ea8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5af7931ea8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5af7931ea8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g5af7931ea8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5af7931ea8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9" name="Shape 169"/>
        <p:cNvGrpSpPr/>
        <p:nvPr/>
      </p:nvGrpSpPr>
      <p:grpSpPr>
        <a:xfrm>
          <a:off x="0" y="0"/>
          <a:ext cx="0" cy="0"/>
          <a:chOff x="0" y="0"/>
          <a:chExt cx="0" cy="0"/>
        </a:xfrm>
      </p:grpSpPr>
      <p:sp>
        <p:nvSpPr>
          <p:cNvPr id="170" name="Google Shape;170;g5af7931ea8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5af7931ea8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5" name="Shape 175"/>
        <p:cNvGrpSpPr/>
        <p:nvPr/>
      </p:nvGrpSpPr>
      <p:grpSpPr>
        <a:xfrm>
          <a:off x="0" y="0"/>
          <a:ext cx="0" cy="0"/>
          <a:chOff x="0" y="0"/>
          <a:chExt cx="0" cy="0"/>
        </a:xfrm>
      </p:grpSpPr>
      <p:sp>
        <p:nvSpPr>
          <p:cNvPr id="176" name="Google Shape;176;g5af7931ea8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5af7931ea8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5af7931ea8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5af7931ea8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drive.google.com/file/d/1Np2c2ZnPdm7rj0QJS31xIa3CdhXejwQy/view"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4327375" y="1080025"/>
            <a:ext cx="4289400" cy="698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800"/>
              <a:t>Mobile Controlled Car</a:t>
            </a:r>
            <a:endParaRPr sz="2800"/>
          </a:p>
        </p:txBody>
      </p:sp>
      <p:sp>
        <p:nvSpPr>
          <p:cNvPr id="135" name="Google Shape;135;p13"/>
          <p:cNvSpPr txBox="1"/>
          <p:nvPr>
            <p:ph idx="1" type="subTitle"/>
          </p:nvPr>
        </p:nvSpPr>
        <p:spPr>
          <a:xfrm>
            <a:off x="6656875" y="3133950"/>
            <a:ext cx="1959900" cy="131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t>Ram Bhattarai</a:t>
            </a:r>
            <a:endParaRPr sz="2000"/>
          </a:p>
          <a:p>
            <a:pPr indent="0" lvl="0" marL="0" rtl="0" algn="l">
              <a:spcBef>
                <a:spcPts val="0"/>
              </a:spcBef>
              <a:spcAft>
                <a:spcPts val="0"/>
              </a:spcAft>
              <a:buNone/>
            </a:pPr>
            <a:r>
              <a:rPr lang="en" sz="2000"/>
              <a:t>Ming Ma</a:t>
            </a:r>
            <a:endParaRPr sz="2000"/>
          </a:p>
          <a:p>
            <a:pPr indent="0" lvl="0" marL="0" rtl="0" algn="l">
              <a:spcBef>
                <a:spcPts val="0"/>
              </a:spcBef>
              <a:spcAft>
                <a:spcPts val="0"/>
              </a:spcAft>
              <a:buNone/>
            </a:pPr>
            <a:r>
              <a:rPr lang="en" sz="2000"/>
              <a:t>Zhe Lu</a:t>
            </a:r>
            <a:endParaRPr sz="2000"/>
          </a:p>
        </p:txBody>
      </p:sp>
      <p:sp>
        <p:nvSpPr>
          <p:cNvPr id="136" name="Google Shape;136;p13"/>
          <p:cNvSpPr txBox="1"/>
          <p:nvPr/>
        </p:nvSpPr>
        <p:spPr>
          <a:xfrm>
            <a:off x="974450" y="241075"/>
            <a:ext cx="8127000" cy="6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rgbClr val="FFFFFF"/>
                </a:solidFill>
                <a:latin typeface="Lato"/>
                <a:ea typeface="Lato"/>
                <a:cs typeface="Lato"/>
                <a:sym typeface="Lato"/>
              </a:rPr>
              <a:t>ECE 544 Final Project Progress Presentation</a:t>
            </a:r>
            <a:endParaRPr sz="3200">
              <a:solidFill>
                <a:srgbClr val="FFFF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Problems Faced and Solved</a:t>
            </a:r>
            <a:endParaRPr/>
          </a:p>
        </p:txBody>
      </p:sp>
      <p:sp>
        <p:nvSpPr>
          <p:cNvPr id="196" name="Google Shape;196;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a:t>Distance sensor was not working  </a:t>
            </a:r>
            <a:r>
              <a:rPr lang="en"/>
              <a:t>properly</a:t>
            </a:r>
            <a:r>
              <a:rPr lang="en"/>
              <a:t>.  The voltage we used is 3.3V, but the distance sensor requires 5V voltage. Also, the measurement cycle should be greater than 60ms(period to measure Echo).</a:t>
            </a:r>
            <a:endParaRPr/>
          </a:p>
          <a:p>
            <a:pPr indent="-311150" lvl="0" marL="457200" rtl="0" algn="l">
              <a:spcBef>
                <a:spcPts val="0"/>
              </a:spcBef>
              <a:spcAft>
                <a:spcPts val="0"/>
              </a:spcAft>
              <a:buSzPts val="1300"/>
              <a:buAutoNum type="arabicPeriod"/>
            </a:pPr>
            <a:r>
              <a:rPr lang="en"/>
              <a:t>Battery running out of power.</a:t>
            </a:r>
            <a:endParaRPr/>
          </a:p>
          <a:p>
            <a:pPr indent="-311150" lvl="0" marL="457200" rtl="0" algn="l">
              <a:spcBef>
                <a:spcPts val="0"/>
              </a:spcBef>
              <a:spcAft>
                <a:spcPts val="0"/>
              </a:spcAft>
              <a:buSzPts val="1300"/>
              <a:buAutoNum type="arabicPeriod"/>
            </a:pPr>
            <a:r>
              <a:rPr lang="en"/>
              <a:t>NODEMCU- Uploading Issue</a:t>
            </a:r>
            <a:endParaRPr/>
          </a:p>
          <a:p>
            <a:pPr indent="-311150" lvl="0" marL="457200" rtl="0" algn="l">
              <a:spcBef>
                <a:spcPts val="0"/>
              </a:spcBef>
              <a:spcAft>
                <a:spcPts val="0"/>
              </a:spcAft>
              <a:buSzPts val="1300"/>
              <a:buAutoNum type="arabicPeriod"/>
            </a:pPr>
            <a:r>
              <a:rPr lang="en"/>
              <a:t>UART Communication: We don’t know what was the issue, but we created new embedded system project and everything magically worked.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0" name="Shape 200"/>
        <p:cNvGrpSpPr/>
        <p:nvPr/>
      </p:nvGrpSpPr>
      <p:grpSpPr>
        <a:xfrm>
          <a:off x="0" y="0"/>
          <a:ext cx="0" cy="0"/>
          <a:chOff x="0" y="0"/>
          <a:chExt cx="0" cy="0"/>
        </a:xfrm>
      </p:grpSpPr>
      <p:sp>
        <p:nvSpPr>
          <p:cNvPr id="201" name="Google Shape;201;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Stretch Goals</a:t>
            </a:r>
            <a:endParaRPr/>
          </a:p>
        </p:txBody>
      </p:sp>
      <p:sp>
        <p:nvSpPr>
          <p:cNvPr id="202" name="Google Shape;202;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3D Printing for Car Cover</a:t>
            </a:r>
            <a:endParaRPr sz="1400"/>
          </a:p>
          <a:p>
            <a:pPr indent="-317500" lvl="0" marL="457200" rtl="0" algn="l">
              <a:spcBef>
                <a:spcPts val="0"/>
              </a:spcBef>
              <a:spcAft>
                <a:spcPts val="0"/>
              </a:spcAft>
              <a:buSzPts val="1400"/>
              <a:buChar char="●"/>
            </a:pPr>
            <a:r>
              <a:rPr lang="en" sz="1400"/>
              <a:t>Gesture Control for Car</a:t>
            </a:r>
            <a:endParaRPr sz="1400"/>
          </a:p>
          <a:p>
            <a:pPr indent="0" lvl="0" marL="457200" rtl="0" algn="l">
              <a:spcBef>
                <a:spcPts val="1600"/>
              </a:spcBef>
              <a:spcAft>
                <a:spcPts val="0"/>
              </a:spcAft>
              <a:buNone/>
            </a:pPr>
            <a:r>
              <a:rPr lang="en" sz="1100" u="sng">
                <a:solidFill>
                  <a:schemeClr val="hlink"/>
                </a:solidFill>
                <a:latin typeface="Arial"/>
                <a:ea typeface="Arial"/>
                <a:cs typeface="Arial"/>
                <a:sym typeface="Arial"/>
                <a:hlinkClick r:id="rId3"/>
              </a:rPr>
              <a:t>https://drive.google.com/file/d/1Np2c2ZnPdm7rj0QJS31xIa3CdhXejwQy/view</a:t>
            </a:r>
            <a:endParaRPr sz="1400"/>
          </a:p>
          <a:p>
            <a:pPr indent="-317500" lvl="0" marL="457200" rtl="0" algn="l">
              <a:spcBef>
                <a:spcPts val="1600"/>
              </a:spcBef>
              <a:spcAft>
                <a:spcPts val="0"/>
              </a:spcAft>
              <a:buSzPts val="1400"/>
              <a:buChar char="●"/>
            </a:pPr>
            <a:r>
              <a:rPr lang="en" sz="1400"/>
              <a:t>Obstacle Alert(Sound)</a:t>
            </a:r>
            <a:endParaRPr sz="1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4800"/>
              <a:t>Thank You!</a:t>
            </a:r>
            <a:endParaRPr sz="4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Description</a:t>
            </a:r>
            <a:endParaRPr/>
          </a:p>
        </p:txBody>
      </p:sp>
      <p:sp>
        <p:nvSpPr>
          <p:cNvPr id="142" name="Google Shape;142;p14"/>
          <p:cNvSpPr txBox="1"/>
          <p:nvPr>
            <p:ph idx="1" type="body"/>
          </p:nvPr>
        </p:nvSpPr>
        <p:spPr>
          <a:xfrm>
            <a:off x="1297500" y="1223675"/>
            <a:ext cx="7038900" cy="32655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sz="1600"/>
              <a:t>A Mobile Controlled car with forward, Reverse, Left and Right Motion. The car is mainly controlled by Nexys A7 board. We use UART to communicate between Nexys A7 board and NodeMCU Wifi module. This Wifi module will send data to or receive data from the firebase database to achieve the communications between Android App and Nexys A7 board. </a:t>
            </a:r>
            <a:endParaRPr sz="1600"/>
          </a:p>
        </p:txBody>
      </p:sp>
      <p:pic>
        <p:nvPicPr>
          <p:cNvPr id="143" name="Google Shape;143;p14"/>
          <p:cNvPicPr preferRelativeResize="0"/>
          <p:nvPr/>
        </p:nvPicPr>
        <p:blipFill>
          <a:blip r:embed="rId3">
            <a:alphaModFix/>
          </a:blip>
          <a:stretch>
            <a:fillRect/>
          </a:stretch>
        </p:blipFill>
        <p:spPr>
          <a:xfrm>
            <a:off x="367200" y="2951700"/>
            <a:ext cx="1905000" cy="1905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pic>
        <p:nvPicPr>
          <p:cNvPr id="148" name="Google Shape;148;p15"/>
          <p:cNvPicPr preferRelativeResize="0"/>
          <p:nvPr/>
        </p:nvPicPr>
        <p:blipFill>
          <a:blip r:embed="rId3">
            <a:alphaModFix/>
          </a:blip>
          <a:stretch>
            <a:fillRect/>
          </a:stretch>
        </p:blipFill>
        <p:spPr>
          <a:xfrm>
            <a:off x="0" y="884213"/>
            <a:ext cx="9144001" cy="33750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Achievements</a:t>
            </a:r>
            <a:endParaRPr/>
          </a:p>
        </p:txBody>
      </p:sp>
      <p:sp>
        <p:nvSpPr>
          <p:cNvPr id="154" name="Google Shape;154;p16"/>
          <p:cNvSpPr txBox="1"/>
          <p:nvPr>
            <p:ph idx="1" type="body"/>
          </p:nvPr>
        </p:nvSpPr>
        <p:spPr>
          <a:xfrm>
            <a:off x="1297500" y="1567550"/>
            <a:ext cx="7038900" cy="1396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AutoNum type="arabicPeriod"/>
            </a:pPr>
            <a:r>
              <a:rPr lang="en"/>
              <a:t>We  assembled the car model.</a:t>
            </a:r>
            <a:endParaRPr/>
          </a:p>
          <a:p>
            <a:pPr indent="-311150" lvl="0" marL="457200" rtl="0" algn="l">
              <a:spcBef>
                <a:spcPts val="0"/>
              </a:spcBef>
              <a:spcAft>
                <a:spcPts val="0"/>
              </a:spcAft>
              <a:buSzPts val="1300"/>
              <a:buAutoNum type="arabicPeriod"/>
            </a:pPr>
            <a:r>
              <a:rPr lang="en"/>
              <a:t>We  tested the distance sensor code.</a:t>
            </a:r>
            <a:endParaRPr/>
          </a:p>
          <a:p>
            <a:pPr indent="-311150" lvl="0" marL="457200" rtl="0" algn="l">
              <a:spcBef>
                <a:spcPts val="0"/>
              </a:spcBef>
              <a:spcAft>
                <a:spcPts val="0"/>
              </a:spcAft>
              <a:buSzPts val="1300"/>
              <a:buAutoNum type="arabicPeriod"/>
            </a:pPr>
            <a:r>
              <a:rPr lang="en"/>
              <a:t>We  tested the NodeMCU Wifi Module.</a:t>
            </a:r>
            <a:endParaRPr/>
          </a:p>
          <a:p>
            <a:pPr indent="-311150" lvl="0" marL="457200" rtl="0" algn="l">
              <a:spcBef>
                <a:spcPts val="0"/>
              </a:spcBef>
              <a:spcAft>
                <a:spcPts val="0"/>
              </a:spcAft>
              <a:buSzPts val="1300"/>
              <a:buAutoNum type="arabicPeriod"/>
            </a:pPr>
            <a:r>
              <a:rPr lang="en"/>
              <a:t>We tested the controller of the two motors.</a:t>
            </a:r>
            <a:endParaRPr/>
          </a:p>
          <a:p>
            <a:pPr indent="-311150" lvl="0" marL="457200" rtl="0" algn="l">
              <a:spcBef>
                <a:spcPts val="0"/>
              </a:spcBef>
              <a:spcAft>
                <a:spcPts val="0"/>
              </a:spcAft>
              <a:buSzPts val="1300"/>
              <a:buAutoNum type="arabicPeriod"/>
            </a:pPr>
            <a:r>
              <a:rPr lang="en"/>
              <a:t>We tested the UART communication between NodeMCU and Nexys A7 board.</a:t>
            </a:r>
            <a:endParaRPr/>
          </a:p>
        </p:txBody>
      </p:sp>
      <p:sp>
        <p:nvSpPr>
          <p:cNvPr id="155" name="Google Shape;155;p16"/>
          <p:cNvSpPr txBox="1"/>
          <p:nvPr/>
        </p:nvSpPr>
        <p:spPr>
          <a:xfrm>
            <a:off x="1297500" y="3353525"/>
            <a:ext cx="7178400" cy="13017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rgbClr val="FFFFFF"/>
              </a:buClr>
              <a:buSzPts val="1300"/>
              <a:buFont typeface="Lato"/>
              <a:buAutoNum type="arabicPeriod"/>
            </a:pPr>
            <a:r>
              <a:rPr lang="en" sz="1300">
                <a:solidFill>
                  <a:srgbClr val="FFFFFF"/>
                </a:solidFill>
                <a:latin typeface="Lato"/>
                <a:ea typeface="Lato"/>
                <a:cs typeface="Lato"/>
                <a:sym typeface="Lato"/>
              </a:rPr>
              <a:t>Software control code for the car.</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 sz="1300">
                <a:solidFill>
                  <a:srgbClr val="FFFFFF"/>
                </a:solidFill>
                <a:latin typeface="Lato"/>
                <a:ea typeface="Lato"/>
                <a:cs typeface="Lato"/>
                <a:sym typeface="Lato"/>
              </a:rPr>
              <a:t>Integrate NodeMCU Wifi Module with Nexys A7 board and firebase database.</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AutoNum type="arabicPeriod"/>
            </a:pPr>
            <a:r>
              <a:rPr lang="en" sz="1300">
                <a:solidFill>
                  <a:srgbClr val="FFFFFF"/>
                </a:solidFill>
                <a:latin typeface="Lato"/>
                <a:ea typeface="Lato"/>
                <a:cs typeface="Lato"/>
                <a:sym typeface="Lato"/>
              </a:rPr>
              <a:t>Integrate distance sensor with Nexys A7 board.</a:t>
            </a:r>
            <a:endParaRPr sz="1300">
              <a:solidFill>
                <a:srgbClr val="FFFFFF"/>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1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Hardware</a:t>
            </a:r>
            <a:endParaRPr/>
          </a:p>
        </p:txBody>
      </p:sp>
      <p:sp>
        <p:nvSpPr>
          <p:cNvPr id="161" name="Google Shape;161;p1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rgbClr val="000000"/>
              </a:solidFill>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Nexys A7 board</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2 DC Motors</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2 Pmod HB3</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Car</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Wifi Module(NodeMCU)</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Android Phone</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Android App</a:t>
            </a:r>
            <a:endParaRPr sz="1600">
              <a:latin typeface="Arial"/>
              <a:ea typeface="Arial"/>
              <a:cs typeface="Arial"/>
              <a:sym typeface="Arial"/>
            </a:endParaRPr>
          </a:p>
          <a:p>
            <a:pPr indent="-330200" lvl="0" marL="457200" rtl="0" algn="l">
              <a:spcBef>
                <a:spcPts val="0"/>
              </a:spcBef>
              <a:spcAft>
                <a:spcPts val="0"/>
              </a:spcAft>
              <a:buSzPts val="1600"/>
              <a:buFont typeface="Arial"/>
              <a:buAutoNum type="arabicPeriod"/>
            </a:pPr>
            <a:r>
              <a:rPr lang="en" sz="1600">
                <a:latin typeface="Arial"/>
                <a:ea typeface="Arial"/>
                <a:cs typeface="Arial"/>
                <a:sym typeface="Arial"/>
              </a:rPr>
              <a:t>2 Distance Sensor</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5" name="Shape 165"/>
        <p:cNvGrpSpPr/>
        <p:nvPr/>
      </p:nvGrpSpPr>
      <p:grpSpPr>
        <a:xfrm>
          <a:off x="0" y="0"/>
          <a:ext cx="0" cy="0"/>
          <a:chOff x="0" y="0"/>
          <a:chExt cx="0" cy="0"/>
        </a:xfrm>
      </p:grpSpPr>
      <p:sp>
        <p:nvSpPr>
          <p:cNvPr id="166" name="Google Shape;166;p18"/>
          <p:cNvSpPr txBox="1"/>
          <p:nvPr>
            <p:ph type="title"/>
          </p:nvPr>
        </p:nvSpPr>
        <p:spPr>
          <a:xfrm>
            <a:off x="896350" y="92875"/>
            <a:ext cx="3043800" cy="90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NodeMCU WIFI Module</a:t>
            </a:r>
            <a:endParaRPr/>
          </a:p>
        </p:txBody>
      </p:sp>
      <p:sp>
        <p:nvSpPr>
          <p:cNvPr id="167" name="Google Shape;167;p18"/>
          <p:cNvSpPr txBox="1"/>
          <p:nvPr>
            <p:ph idx="1" type="body"/>
          </p:nvPr>
        </p:nvSpPr>
        <p:spPr>
          <a:xfrm>
            <a:off x="437875" y="1538900"/>
            <a:ext cx="4762800" cy="2243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Wifi Module that sets up wifi interface for firebase. </a:t>
            </a:r>
            <a:endParaRPr/>
          </a:p>
          <a:p>
            <a:pPr indent="-311150" lvl="0" marL="457200" rtl="0" algn="l">
              <a:spcBef>
                <a:spcPts val="0"/>
              </a:spcBef>
              <a:spcAft>
                <a:spcPts val="0"/>
              </a:spcAft>
              <a:buSzPts val="1300"/>
              <a:buChar char="●"/>
            </a:pPr>
            <a:r>
              <a:rPr lang="en"/>
              <a:t>NODEMCU listens for update from firebase and sends data to Nexsys A7 using Uart communication protocol.</a:t>
            </a:r>
            <a:endParaRPr/>
          </a:p>
          <a:p>
            <a:pPr indent="-311150" lvl="0" marL="457200" rtl="0" algn="l">
              <a:spcBef>
                <a:spcPts val="0"/>
              </a:spcBef>
              <a:spcAft>
                <a:spcPts val="0"/>
              </a:spcAft>
              <a:buSzPts val="1300"/>
              <a:buChar char="●"/>
            </a:pPr>
            <a:r>
              <a:rPr lang="en"/>
              <a:t>NODEMCU also  listens to feedback from the Nexsys A7 current car state.</a:t>
            </a:r>
            <a:endParaRPr/>
          </a:p>
        </p:txBody>
      </p:sp>
      <p:pic>
        <p:nvPicPr>
          <p:cNvPr id="168" name="Google Shape;168;p18"/>
          <p:cNvPicPr preferRelativeResize="0"/>
          <p:nvPr/>
        </p:nvPicPr>
        <p:blipFill>
          <a:blip r:embed="rId3">
            <a:alphaModFix/>
          </a:blip>
          <a:stretch>
            <a:fillRect/>
          </a:stretch>
        </p:blipFill>
        <p:spPr>
          <a:xfrm>
            <a:off x="5513975" y="716350"/>
            <a:ext cx="3709151" cy="34099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2" name="Shape 172"/>
        <p:cNvGrpSpPr/>
        <p:nvPr/>
      </p:nvGrpSpPr>
      <p:grpSpPr>
        <a:xfrm>
          <a:off x="0" y="0"/>
          <a:ext cx="0" cy="0"/>
          <a:chOff x="0" y="0"/>
          <a:chExt cx="0" cy="0"/>
        </a:xfrm>
      </p:grpSpPr>
      <p:sp>
        <p:nvSpPr>
          <p:cNvPr id="173" name="Google Shape;173;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UART Communication</a:t>
            </a:r>
            <a:endParaRPr/>
          </a:p>
        </p:txBody>
      </p:sp>
      <p:sp>
        <p:nvSpPr>
          <p:cNvPr id="174" name="Google Shape;174;p19"/>
          <p:cNvSpPr txBox="1"/>
          <p:nvPr>
            <p:ph idx="1" type="body"/>
          </p:nvPr>
        </p:nvSpPr>
        <p:spPr>
          <a:xfrm>
            <a:off x="1297500" y="1567550"/>
            <a:ext cx="6912000" cy="12633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UART Communication protocol is used in this project for sending and receiving data from NODEMCU &amp; NEXSYS A7.</a:t>
            </a:r>
            <a:endParaRPr/>
          </a:p>
          <a:p>
            <a:pPr indent="-311150" lvl="0" marL="457200" rtl="0" algn="l">
              <a:spcBef>
                <a:spcPts val="0"/>
              </a:spcBef>
              <a:spcAft>
                <a:spcPts val="0"/>
              </a:spcAft>
              <a:buSzPts val="1300"/>
              <a:buChar char="●"/>
            </a:pPr>
            <a:r>
              <a:rPr lang="en"/>
              <a:t>Any changes to firebase will be send to NEXYS A7 using Uart from NODEMCU.</a:t>
            </a:r>
            <a:endParaRPr/>
          </a:p>
          <a:p>
            <a:pPr indent="-311150" lvl="0" marL="457200" rtl="0" algn="l">
              <a:spcBef>
                <a:spcPts val="0"/>
              </a:spcBef>
              <a:spcAft>
                <a:spcPts val="0"/>
              </a:spcAft>
              <a:buSzPts val="1300"/>
              <a:buChar char="●"/>
            </a:pPr>
            <a:r>
              <a:rPr lang="en"/>
              <a:t>Current car state  will be send to NODEMCU from NEXSYS A7 for Firebase update.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8" name="Shape 178"/>
        <p:cNvGrpSpPr/>
        <p:nvPr/>
      </p:nvGrpSpPr>
      <p:grpSpPr>
        <a:xfrm>
          <a:off x="0" y="0"/>
          <a:ext cx="0" cy="0"/>
          <a:chOff x="0" y="0"/>
          <a:chExt cx="0" cy="0"/>
        </a:xfrm>
      </p:grpSpPr>
      <p:sp>
        <p:nvSpPr>
          <p:cNvPr id="179" name="Google Shape;179;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Sensor(HC-SR04)</a:t>
            </a:r>
            <a:endParaRPr/>
          </a:p>
        </p:txBody>
      </p:sp>
      <p:pic>
        <p:nvPicPr>
          <p:cNvPr id="180" name="Google Shape;180;p20"/>
          <p:cNvPicPr preferRelativeResize="0"/>
          <p:nvPr/>
        </p:nvPicPr>
        <p:blipFill>
          <a:blip r:embed="rId3">
            <a:alphaModFix/>
          </a:blip>
          <a:stretch>
            <a:fillRect/>
          </a:stretch>
        </p:blipFill>
        <p:spPr>
          <a:xfrm>
            <a:off x="134825" y="1445950"/>
            <a:ext cx="3712450" cy="2251600"/>
          </a:xfrm>
          <a:prstGeom prst="rect">
            <a:avLst/>
          </a:prstGeom>
          <a:noFill/>
          <a:ln>
            <a:noFill/>
          </a:ln>
        </p:spPr>
      </p:pic>
      <p:pic>
        <p:nvPicPr>
          <p:cNvPr id="181" name="Google Shape;181;p20"/>
          <p:cNvPicPr preferRelativeResize="0"/>
          <p:nvPr/>
        </p:nvPicPr>
        <p:blipFill>
          <a:blip r:embed="rId4">
            <a:alphaModFix/>
          </a:blip>
          <a:stretch>
            <a:fillRect/>
          </a:stretch>
        </p:blipFill>
        <p:spPr>
          <a:xfrm>
            <a:off x="4054650" y="1445950"/>
            <a:ext cx="4881950" cy="2251600"/>
          </a:xfrm>
          <a:prstGeom prst="rect">
            <a:avLst/>
          </a:prstGeom>
          <a:noFill/>
          <a:ln>
            <a:noFill/>
          </a:ln>
        </p:spPr>
      </p:pic>
      <p:sp>
        <p:nvSpPr>
          <p:cNvPr id="182" name="Google Shape;182;p20"/>
          <p:cNvSpPr txBox="1"/>
          <p:nvPr/>
        </p:nvSpPr>
        <p:spPr>
          <a:xfrm>
            <a:off x="1720500" y="3835650"/>
            <a:ext cx="5703000" cy="61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When Echo==1, Count how long this Echo signal is high(high_count).</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Distance(cm) = (high_count / (10^8)) * 340 * 100 / 2</a:t>
            </a:r>
            <a:endParaRPr>
              <a:solidFill>
                <a:srgbClr val="FFFFFF"/>
              </a:solidFill>
              <a:latin typeface="Lato"/>
              <a:ea typeface="Lato"/>
              <a:cs typeface="Lato"/>
              <a:sym typeface="Lato"/>
            </a:endParaRPr>
          </a:p>
        </p:txBody>
      </p:sp>
      <p:sp>
        <p:nvSpPr>
          <p:cNvPr id="183" name="Google Shape;183;p20"/>
          <p:cNvSpPr txBox="1"/>
          <p:nvPr/>
        </p:nvSpPr>
        <p:spPr>
          <a:xfrm>
            <a:off x="6056200" y="4451850"/>
            <a:ext cx="2653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IP:ourDistanceSensorv4_1.0</a:t>
            </a:r>
            <a:endParaRPr>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Software</a:t>
            </a:r>
            <a:endParaRPr/>
          </a:p>
        </p:txBody>
      </p:sp>
      <p:sp>
        <p:nvSpPr>
          <p:cNvPr id="189" name="Google Shape;189;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Communication with NodeMCU</a:t>
            </a:r>
            <a:endParaRPr/>
          </a:p>
          <a:p>
            <a:pPr indent="-311150" lvl="0" marL="457200" rtl="0" algn="l">
              <a:spcBef>
                <a:spcPts val="0"/>
              </a:spcBef>
              <a:spcAft>
                <a:spcPts val="0"/>
              </a:spcAft>
              <a:buSzPts val="1300"/>
              <a:buChar char="●"/>
            </a:pPr>
            <a:r>
              <a:rPr lang="en"/>
              <a:t>Read Sensor</a:t>
            </a:r>
            <a:endParaRPr/>
          </a:p>
          <a:p>
            <a:pPr indent="-311150" lvl="0" marL="457200" rtl="0" algn="l">
              <a:spcBef>
                <a:spcPts val="0"/>
              </a:spcBef>
              <a:spcAft>
                <a:spcPts val="0"/>
              </a:spcAft>
              <a:buSzPts val="1300"/>
              <a:buChar char="●"/>
            </a:pPr>
            <a:r>
              <a:rPr lang="en"/>
              <a:t>Movement</a:t>
            </a:r>
            <a:r>
              <a:rPr lang="en"/>
              <a:t> Control</a:t>
            </a:r>
            <a:endParaRPr/>
          </a:p>
          <a:p>
            <a:pPr indent="-311150" lvl="0" marL="457200" rtl="0" algn="l">
              <a:spcBef>
                <a:spcPts val="0"/>
              </a:spcBef>
              <a:spcAft>
                <a:spcPts val="0"/>
              </a:spcAft>
              <a:buSzPts val="1300"/>
              <a:buChar char="●"/>
            </a:pPr>
            <a:r>
              <a:rPr lang="en"/>
              <a:t>Game Logic</a:t>
            </a:r>
            <a:endParaRPr/>
          </a:p>
          <a:p>
            <a:pPr indent="0" lvl="0" marL="0" rtl="0" algn="l">
              <a:spcBef>
                <a:spcPts val="1600"/>
              </a:spcBef>
              <a:spcAft>
                <a:spcPts val="1600"/>
              </a:spcAft>
              <a:buNone/>
            </a:pPr>
            <a:r>
              <a:t/>
            </a:r>
            <a:endParaRPr/>
          </a:p>
        </p:txBody>
      </p:sp>
      <p:pic>
        <p:nvPicPr>
          <p:cNvPr id="190" name="Google Shape;190;p21"/>
          <p:cNvPicPr preferRelativeResize="0"/>
          <p:nvPr/>
        </p:nvPicPr>
        <p:blipFill>
          <a:blip r:embed="rId3">
            <a:alphaModFix/>
          </a:blip>
          <a:stretch>
            <a:fillRect/>
          </a:stretch>
        </p:blipFill>
        <p:spPr>
          <a:xfrm>
            <a:off x="5438650" y="609800"/>
            <a:ext cx="2468300" cy="3724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